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8" r:id="rId2"/>
    <p:sldId id="1182" r:id="rId3"/>
    <p:sldId id="1183" r:id="rId4"/>
    <p:sldId id="1190" r:id="rId5"/>
    <p:sldId id="1180" r:id="rId6"/>
    <p:sldId id="1191" r:id="rId7"/>
    <p:sldId id="1189" r:id="rId8"/>
    <p:sldId id="1184"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3D62AAC-EE4A-4F71-A367-390E486CCCCA}" type="datetimeFigureOut">
              <a:rPr lang="en-US" smtClean="0"/>
              <a:t>3/11/2020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9795336-7BCE-4EEF-B467-2DBE7A4FAADF}" type="slidenum">
              <a:rPr lang="en-US" smtClean="0"/>
              <a:t>‹#›</a:t>
            </a:fld>
            <a:endParaRPr lang="en-US"/>
          </a:p>
        </p:txBody>
      </p:sp>
    </p:spTree>
    <p:extLst>
      <p:ext uri="{BB962C8B-B14F-4D97-AF65-F5344CB8AC3E}">
        <p14:creationId xmlns:p14="http://schemas.microsoft.com/office/powerpoint/2010/main" val="28352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1</a:t>
            </a:fld>
            <a:endParaRPr lang="en-GB" altLang="en-US" sz="1200"/>
          </a:p>
        </p:txBody>
      </p:sp>
    </p:spTree>
    <p:extLst>
      <p:ext uri="{BB962C8B-B14F-4D97-AF65-F5344CB8AC3E}">
        <p14:creationId xmlns:p14="http://schemas.microsoft.com/office/powerpoint/2010/main" val="355613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2</a:t>
            </a:fld>
            <a:endParaRPr lang="en-GB" altLang="en-US" sz="1200"/>
          </a:p>
        </p:txBody>
      </p:sp>
    </p:spTree>
    <p:extLst>
      <p:ext uri="{BB962C8B-B14F-4D97-AF65-F5344CB8AC3E}">
        <p14:creationId xmlns:p14="http://schemas.microsoft.com/office/powerpoint/2010/main" val="48656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3</a:t>
            </a:fld>
            <a:endParaRPr lang="en-GB" altLang="en-US" sz="1200"/>
          </a:p>
        </p:txBody>
      </p:sp>
    </p:spTree>
    <p:extLst>
      <p:ext uri="{BB962C8B-B14F-4D97-AF65-F5344CB8AC3E}">
        <p14:creationId xmlns:p14="http://schemas.microsoft.com/office/powerpoint/2010/main" val="2585777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4</a:t>
            </a:fld>
            <a:endParaRPr lang="en-GB" altLang="en-US" sz="1200"/>
          </a:p>
        </p:txBody>
      </p:sp>
    </p:spTree>
    <p:extLst>
      <p:ext uri="{BB962C8B-B14F-4D97-AF65-F5344CB8AC3E}">
        <p14:creationId xmlns:p14="http://schemas.microsoft.com/office/powerpoint/2010/main" val="3678900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5</a:t>
            </a:fld>
            <a:endParaRPr lang="en-GB" altLang="en-US" sz="1200"/>
          </a:p>
        </p:txBody>
      </p:sp>
    </p:spTree>
    <p:extLst>
      <p:ext uri="{BB962C8B-B14F-4D97-AF65-F5344CB8AC3E}">
        <p14:creationId xmlns:p14="http://schemas.microsoft.com/office/powerpoint/2010/main" val="2340609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6</a:t>
            </a:fld>
            <a:endParaRPr lang="en-GB" altLang="en-US" sz="1200"/>
          </a:p>
        </p:txBody>
      </p:sp>
    </p:spTree>
    <p:extLst>
      <p:ext uri="{BB962C8B-B14F-4D97-AF65-F5344CB8AC3E}">
        <p14:creationId xmlns:p14="http://schemas.microsoft.com/office/powerpoint/2010/main" val="2598633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7</a:t>
            </a:fld>
            <a:endParaRPr lang="en-GB" altLang="en-US" sz="1200"/>
          </a:p>
        </p:txBody>
      </p:sp>
    </p:spTree>
    <p:extLst>
      <p:ext uri="{BB962C8B-B14F-4D97-AF65-F5344CB8AC3E}">
        <p14:creationId xmlns:p14="http://schemas.microsoft.com/office/powerpoint/2010/main" val="1299524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63460CD5-7E74-4421-8924-2ADB3D1920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xmlns="" id="{3BE7851A-DA32-4278-8390-0A3E19263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xmlns="" id="{B53E7AB2-AB3A-4552-8C07-55AA3449F1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a:solidFill>
                  <a:schemeClr val="tx1"/>
                </a:solidFill>
                <a:latin typeface="Century Gothic" panose="020B0502020202020204" pitchFamily="34" charset="0"/>
              </a:defRPr>
            </a:lvl1pPr>
            <a:lvl2pPr marL="757066" indent="-291179" eaLnBrk="0" hangingPunct="0">
              <a:defRPr sz="2200">
                <a:solidFill>
                  <a:schemeClr val="tx1"/>
                </a:solidFill>
                <a:latin typeface="Century Gothic" panose="020B0502020202020204" pitchFamily="34" charset="0"/>
              </a:defRPr>
            </a:lvl2pPr>
            <a:lvl3pPr marL="1164717" indent="-232943" eaLnBrk="0" hangingPunct="0">
              <a:defRPr sz="2200">
                <a:solidFill>
                  <a:schemeClr val="tx1"/>
                </a:solidFill>
                <a:latin typeface="Century Gothic" panose="020B0502020202020204" pitchFamily="34" charset="0"/>
              </a:defRPr>
            </a:lvl3pPr>
            <a:lvl4pPr marL="1630604" indent="-232943" eaLnBrk="0" hangingPunct="0">
              <a:defRPr sz="2200">
                <a:solidFill>
                  <a:schemeClr val="tx1"/>
                </a:solidFill>
                <a:latin typeface="Century Gothic" panose="020B0502020202020204" pitchFamily="34" charset="0"/>
              </a:defRPr>
            </a:lvl4pPr>
            <a:lvl5pPr marL="2096491" indent="-232943" eaLnBrk="0" hangingPunct="0">
              <a:defRPr sz="2200">
                <a:solidFill>
                  <a:schemeClr val="tx1"/>
                </a:solidFill>
                <a:latin typeface="Century Gothic" panose="020B0502020202020204" pitchFamily="34" charset="0"/>
              </a:defRPr>
            </a:lvl5pPr>
            <a:lvl6pPr marL="2562377" indent="-232943" eaLnBrk="0" fontAlgn="base" hangingPunct="0">
              <a:spcBef>
                <a:spcPct val="50000"/>
              </a:spcBef>
              <a:spcAft>
                <a:spcPct val="0"/>
              </a:spcAft>
              <a:defRPr sz="2200">
                <a:solidFill>
                  <a:schemeClr val="tx1"/>
                </a:solidFill>
                <a:latin typeface="Century Gothic" panose="020B0502020202020204" pitchFamily="34" charset="0"/>
              </a:defRPr>
            </a:lvl6pPr>
            <a:lvl7pPr marL="3028264" indent="-232943" eaLnBrk="0" fontAlgn="base" hangingPunct="0">
              <a:spcBef>
                <a:spcPct val="50000"/>
              </a:spcBef>
              <a:spcAft>
                <a:spcPct val="0"/>
              </a:spcAft>
              <a:defRPr sz="2200">
                <a:solidFill>
                  <a:schemeClr val="tx1"/>
                </a:solidFill>
                <a:latin typeface="Century Gothic" panose="020B0502020202020204" pitchFamily="34" charset="0"/>
              </a:defRPr>
            </a:lvl7pPr>
            <a:lvl8pPr marL="3494151" indent="-232943" eaLnBrk="0" fontAlgn="base" hangingPunct="0">
              <a:spcBef>
                <a:spcPct val="50000"/>
              </a:spcBef>
              <a:spcAft>
                <a:spcPct val="0"/>
              </a:spcAft>
              <a:defRPr sz="2200">
                <a:solidFill>
                  <a:schemeClr val="tx1"/>
                </a:solidFill>
                <a:latin typeface="Century Gothic" panose="020B0502020202020204" pitchFamily="34" charset="0"/>
              </a:defRPr>
            </a:lvl8pPr>
            <a:lvl9pPr marL="3960038" indent="-232943"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fld id="{055BB053-CE79-4990-87B6-9A556566C2C9}" type="slidenum">
              <a:rPr lang="en-GB" altLang="en-US" sz="1200"/>
              <a:pPr eaLnBrk="1" hangingPunct="1"/>
              <a:t>8</a:t>
            </a:fld>
            <a:endParaRPr lang="en-GB" altLang="en-US" sz="1200"/>
          </a:p>
        </p:txBody>
      </p:sp>
    </p:spTree>
    <p:extLst>
      <p:ext uri="{BB962C8B-B14F-4D97-AF65-F5344CB8AC3E}">
        <p14:creationId xmlns:p14="http://schemas.microsoft.com/office/powerpoint/2010/main" val="77982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43DBBB-D698-4625-930A-732E6A3412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95B45DF-9DBA-455A-92CD-3988905A2E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49D3E4AC-E229-4A44-A314-54F9AD6E8E3E}"/>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5" name="Footer Placeholder 4">
            <a:extLst>
              <a:ext uri="{FF2B5EF4-FFF2-40B4-BE49-F238E27FC236}">
                <a16:creationId xmlns:a16="http://schemas.microsoft.com/office/drawing/2014/main" xmlns="" id="{EE14C873-BB1D-47CD-BDC6-E13921DD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E159343-562E-4176-A66D-A7C537314738}"/>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154650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21ADE7-8804-4C28-9A80-A24D5A722E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A958B70-CE42-4037-8DB3-02B458DF35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3CB1866-02B7-4446-865D-A14404C93DEA}"/>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5" name="Footer Placeholder 4">
            <a:extLst>
              <a:ext uri="{FF2B5EF4-FFF2-40B4-BE49-F238E27FC236}">
                <a16:creationId xmlns:a16="http://schemas.microsoft.com/office/drawing/2014/main" xmlns="" id="{DE583F10-2781-41CE-8ADE-89E220454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CA80C72-FCEB-46BA-A1D1-FDD9B52E4DD1}"/>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283506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AFBDB14-915B-4249-96B2-18B95EAD40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3E19D95-6E37-4778-921D-8D8325FFE5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6935A17-1901-4CC5-B3E0-93520B4776E2}"/>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5" name="Footer Placeholder 4">
            <a:extLst>
              <a:ext uri="{FF2B5EF4-FFF2-40B4-BE49-F238E27FC236}">
                <a16:creationId xmlns:a16="http://schemas.microsoft.com/office/drawing/2014/main" xmlns="" id="{51DC7713-988E-414D-A0BC-7A1234BB2F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3BB416-AF13-4F0B-8EF8-090F1085E99F}"/>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17507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95E7C-29BA-438D-8D11-46A17F53F1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7559AB3-59F9-4768-8FD6-3289544628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B821A8-07A2-4AB9-AF61-E806CCC47BAC}"/>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5" name="Footer Placeholder 4">
            <a:extLst>
              <a:ext uri="{FF2B5EF4-FFF2-40B4-BE49-F238E27FC236}">
                <a16:creationId xmlns:a16="http://schemas.microsoft.com/office/drawing/2014/main" xmlns="" id="{BCD14F49-273F-4AE2-8D7A-89EA1AF40C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D74218F-6AD7-4C1A-AE9A-C77C1B805562}"/>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188406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FF575B-B370-43E7-B9A1-0B16B0E7A6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AACC392-1D7F-46F8-A270-C7884514C0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03269DC-E78B-47BB-A4F6-75CDEBFA8C56}"/>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5" name="Footer Placeholder 4">
            <a:extLst>
              <a:ext uri="{FF2B5EF4-FFF2-40B4-BE49-F238E27FC236}">
                <a16:creationId xmlns:a16="http://schemas.microsoft.com/office/drawing/2014/main" xmlns="" id="{FBB18099-B2DD-4F46-8D66-8EE4588F1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3EA68F-11F5-433E-BFAA-05918CAE2990}"/>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319141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74872A-29D2-407C-B999-7B67BAD0BB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F48D6AB-B8F0-4C9C-B8E2-D666ED9256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61955D8-DB8B-4AC3-A226-875E2CA168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54AAC2F-706C-4135-B6F0-913478FAC952}"/>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6" name="Footer Placeholder 5">
            <a:extLst>
              <a:ext uri="{FF2B5EF4-FFF2-40B4-BE49-F238E27FC236}">
                <a16:creationId xmlns:a16="http://schemas.microsoft.com/office/drawing/2014/main" xmlns="" id="{4D749CD2-F4B4-45C9-827B-0DFD84C8CD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E5243FA-926E-49B9-80AB-16ED5FC5B3D8}"/>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367262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97EFB4-D068-4D9D-9DFC-700C4E1099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EB1D46D-505F-4E4D-AC98-C7F0CF8D3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FB1A3511-FBC0-48E3-90CF-6C09B376B5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3AF27AC-2756-4086-A467-6DDBD0D6B3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61C295C-8421-4741-AEC1-9DC8A344DD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F184AC9-54D9-4632-AFD2-8C120922EB35}"/>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8" name="Footer Placeholder 7">
            <a:extLst>
              <a:ext uri="{FF2B5EF4-FFF2-40B4-BE49-F238E27FC236}">
                <a16:creationId xmlns:a16="http://schemas.microsoft.com/office/drawing/2014/main" xmlns="" id="{4BC31B52-4C15-4ACE-9264-41DF344727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7A9A430-9EFC-4563-9976-41B79C600CB9}"/>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56627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28E21B-A69F-4A36-8C18-BE3A11FD6D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9EFA92B-9800-4460-96AA-C5C35ED35D5B}"/>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4" name="Footer Placeholder 3">
            <a:extLst>
              <a:ext uri="{FF2B5EF4-FFF2-40B4-BE49-F238E27FC236}">
                <a16:creationId xmlns:a16="http://schemas.microsoft.com/office/drawing/2014/main" xmlns="" id="{54DCE1E2-0B0A-4897-94A3-DC8C386076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00B276D-BE59-4844-927B-DEAFFF1DE4F6}"/>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282887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4AE9DB5-9323-4726-9C3F-37C360D81099}"/>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3" name="Footer Placeholder 2">
            <a:extLst>
              <a:ext uri="{FF2B5EF4-FFF2-40B4-BE49-F238E27FC236}">
                <a16:creationId xmlns:a16="http://schemas.microsoft.com/office/drawing/2014/main" xmlns="" id="{DB7A73B5-3BD7-47C4-BE7F-6E36A4EDC4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D5CE232-5285-443B-ABFA-DC533A57C6DB}"/>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348947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0AABB0-2022-478F-80FE-62C414B74E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B7BCF91-0ECC-45F9-B643-18FFE7D07E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B15EF8B-23BF-4C47-A4D7-A22DA335C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B969A4A-667E-4256-B902-92AC98885257}"/>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6" name="Footer Placeholder 5">
            <a:extLst>
              <a:ext uri="{FF2B5EF4-FFF2-40B4-BE49-F238E27FC236}">
                <a16:creationId xmlns:a16="http://schemas.microsoft.com/office/drawing/2014/main" xmlns="" id="{6460FE2C-1DF4-4B20-9A4A-804B0EE9F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A8DBE62-42AF-4C08-B581-B4A0BF032AAB}"/>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3852363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D8670-0321-436B-963C-4BCAAC408B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4B46913-A301-4DE5-946B-8939CD5851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C68AFC2-B008-450A-B024-BA4C2F6C8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01F3F6E-123C-4A92-A549-7CEBA6872F6A}"/>
              </a:ext>
            </a:extLst>
          </p:cNvPr>
          <p:cNvSpPr>
            <a:spLocks noGrp="1"/>
          </p:cNvSpPr>
          <p:nvPr>
            <p:ph type="dt" sz="half" idx="10"/>
          </p:nvPr>
        </p:nvSpPr>
        <p:spPr/>
        <p:txBody>
          <a:bodyPr/>
          <a:lstStyle/>
          <a:p>
            <a:fld id="{F92CC746-CFC6-4AC2-96F2-8AB12C5E77FD}" type="datetimeFigureOut">
              <a:rPr lang="en-US" smtClean="0"/>
              <a:t>3/11/2020</a:t>
            </a:fld>
            <a:endParaRPr lang="en-US"/>
          </a:p>
        </p:txBody>
      </p:sp>
      <p:sp>
        <p:nvSpPr>
          <p:cNvPr id="6" name="Footer Placeholder 5">
            <a:extLst>
              <a:ext uri="{FF2B5EF4-FFF2-40B4-BE49-F238E27FC236}">
                <a16:creationId xmlns:a16="http://schemas.microsoft.com/office/drawing/2014/main" xmlns="" id="{4080A552-FFD4-4B1F-A5E8-64E408E6CB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B307973-EB37-4C87-9AD6-B3770F46D468}"/>
              </a:ext>
            </a:extLst>
          </p:cNvPr>
          <p:cNvSpPr>
            <a:spLocks noGrp="1"/>
          </p:cNvSpPr>
          <p:nvPr>
            <p:ph type="sldNum" sz="quarter" idx="12"/>
          </p:nvPr>
        </p:nvSpPr>
        <p:spPr/>
        <p:txBody>
          <a:bodyPr/>
          <a:lstStyle/>
          <a:p>
            <a:fld id="{101ADC7B-F463-4949-98CE-FF46519F238E}" type="slidenum">
              <a:rPr lang="en-US" smtClean="0"/>
              <a:t>‹#›</a:t>
            </a:fld>
            <a:endParaRPr lang="en-US"/>
          </a:p>
        </p:txBody>
      </p:sp>
    </p:spTree>
    <p:extLst>
      <p:ext uri="{BB962C8B-B14F-4D97-AF65-F5344CB8AC3E}">
        <p14:creationId xmlns:p14="http://schemas.microsoft.com/office/powerpoint/2010/main" val="332449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721244F-1A89-4D3E-83CC-830B45E1D9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3CC767E-09E3-4B15-8EC7-0CC87F7A6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FE35317-34F0-4C36-8210-2890530EA6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CC746-CFC6-4AC2-96F2-8AB12C5E77FD}" type="datetimeFigureOut">
              <a:rPr lang="en-US" smtClean="0"/>
              <a:t>3/11/2020</a:t>
            </a:fld>
            <a:endParaRPr lang="en-US"/>
          </a:p>
        </p:txBody>
      </p:sp>
      <p:sp>
        <p:nvSpPr>
          <p:cNvPr id="5" name="Footer Placeholder 4">
            <a:extLst>
              <a:ext uri="{FF2B5EF4-FFF2-40B4-BE49-F238E27FC236}">
                <a16:creationId xmlns:a16="http://schemas.microsoft.com/office/drawing/2014/main" xmlns="" id="{8E1E1222-3AA9-4437-BB50-AE48971A4D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320EE9F-DF08-4775-9E4C-265910ECC5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ADC7B-F463-4949-98CE-FF46519F238E}" type="slidenum">
              <a:rPr lang="en-US" smtClean="0"/>
              <a:t>‹#›</a:t>
            </a:fld>
            <a:endParaRPr lang="en-US"/>
          </a:p>
        </p:txBody>
      </p:sp>
    </p:spTree>
    <p:extLst>
      <p:ext uri="{BB962C8B-B14F-4D97-AF65-F5344CB8AC3E}">
        <p14:creationId xmlns:p14="http://schemas.microsoft.com/office/powerpoint/2010/main" val="24309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152398" y="914400"/>
            <a:ext cx="11887199" cy="4678204"/>
          </a:xfrm>
          <a:prstGeom prst="rect">
            <a:avLst/>
          </a:prstGeom>
        </p:spPr>
        <p:txBody>
          <a:bodyPr wrap="square">
            <a:spAutoFit/>
          </a:bodyPr>
          <a:lstStyle/>
          <a:p>
            <a:pPr algn="ctr">
              <a:spcAft>
                <a:spcPts val="600"/>
              </a:spcAft>
            </a:pPr>
            <a:endParaRPr lang="en-US" sz="3600" dirty="0">
              <a:latin typeface="Times New Roman" panose="02020603050405020304" pitchFamily="18" charset="0"/>
              <a:cs typeface="Times New Roman" panose="02020603050405020304" pitchFamily="18" charset="0"/>
            </a:endParaRPr>
          </a:p>
          <a:p>
            <a:pPr algn="ctr">
              <a:spcAft>
                <a:spcPts val="600"/>
              </a:spcAft>
            </a:pPr>
            <a:r>
              <a:rPr lang="en-US" sz="4400" dirty="0">
                <a:latin typeface="Times New Roman" panose="02020603050405020304" pitchFamily="18" charset="0"/>
                <a:cs typeface="Times New Roman" panose="02020603050405020304" pitchFamily="18" charset="0"/>
              </a:rPr>
              <a:t>Maryland and Baltimore County </a:t>
            </a:r>
          </a:p>
          <a:p>
            <a:pPr algn="ctr">
              <a:spcAft>
                <a:spcPts val="600"/>
              </a:spcAft>
            </a:pPr>
            <a:r>
              <a:rPr lang="en-US" sz="4400" dirty="0">
                <a:latin typeface="Times New Roman" panose="02020603050405020304" pitchFamily="18" charset="0"/>
                <a:cs typeface="Times New Roman" panose="02020603050405020304" pitchFamily="18" charset="0"/>
              </a:rPr>
              <a:t>SOAR Program </a:t>
            </a:r>
          </a:p>
          <a:p>
            <a:pPr algn="ctr">
              <a:spcAft>
                <a:spcPts val="600"/>
              </a:spcAft>
            </a:pPr>
            <a:endParaRPr lang="en-US" sz="4400" dirty="0">
              <a:latin typeface="Times New Roman" panose="02020603050405020304" pitchFamily="18" charset="0"/>
              <a:cs typeface="Times New Roman" panose="02020603050405020304" pitchFamily="18" charset="0"/>
            </a:endParaRPr>
          </a:p>
          <a:p>
            <a:pPr algn="ctr">
              <a:spcAft>
                <a:spcPts val="600"/>
              </a:spcAft>
            </a:pPr>
            <a:r>
              <a:rPr lang="en-US" sz="3600" dirty="0">
                <a:latin typeface="Times New Roman" panose="02020603050405020304" pitchFamily="18" charset="0"/>
                <a:cs typeface="Times New Roman" panose="02020603050405020304" pitchFamily="18" charset="0"/>
              </a:rPr>
              <a:t>Caroline Bolas and Melissa Wright Powell</a:t>
            </a:r>
          </a:p>
          <a:p>
            <a:pPr algn="ctr">
              <a:spcAft>
                <a:spcPts val="600"/>
              </a:spcAft>
            </a:pPr>
            <a:endParaRPr lang="en-US" sz="3600" dirty="0">
              <a:latin typeface="Times New Roman" panose="02020603050405020304" pitchFamily="18" charset="0"/>
              <a:cs typeface="Times New Roman" panose="02020603050405020304" pitchFamily="18" charset="0"/>
            </a:endParaRPr>
          </a:p>
          <a:p>
            <a:pPr algn="ctr">
              <a:spcAft>
                <a:spcPts val="600"/>
              </a:spcAft>
            </a:pPr>
            <a:r>
              <a:rPr lang="en-US" sz="2800" dirty="0">
                <a:latin typeface="Times New Roman" panose="02020603050405020304" pitchFamily="18" charset="0"/>
                <a:cs typeface="Times New Roman" panose="02020603050405020304" pitchFamily="18" charset="0"/>
              </a:rPr>
              <a:t>March 17, 2020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endParaRPr lang="en-US" altLang="en-US" sz="4400" dirty="0">
              <a:solidFill>
                <a:srgbClr val="000000"/>
              </a:solidFill>
              <a:latin typeface="Times New Roman" panose="02020603050405020304" pitchFamily="18" charset="0"/>
              <a:cs typeface="Times New Roman" panose="02020603050405020304" pitchFamily="18" charset="0"/>
            </a:endParaRPr>
          </a:p>
          <a:p>
            <a:pPr algn="ctr" eaLnBrk="1" hangingPunct="1"/>
            <a:r>
              <a:rPr lang="en-US" altLang="en-US" sz="4400" dirty="0">
                <a:solidFill>
                  <a:srgbClr val="000000"/>
                </a:solidFill>
                <a:latin typeface="Times New Roman" panose="02020603050405020304" pitchFamily="18" charset="0"/>
                <a:cs typeface="Times New Roman" panose="02020603050405020304" pitchFamily="18" charset="0"/>
              </a:rPr>
              <a:t>What is SOAR?</a:t>
            </a:r>
            <a:br>
              <a:rPr lang="en-US" altLang="en-US" sz="4400" dirty="0">
                <a:solidFill>
                  <a:srgbClr val="000000"/>
                </a:solidFill>
                <a:latin typeface="Times New Roman" panose="02020603050405020304" pitchFamily="18" charset="0"/>
                <a:cs typeface="Times New Roman" panose="02020603050405020304" pitchFamily="18" charset="0"/>
              </a:rPr>
            </a:br>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198784" y="1328425"/>
            <a:ext cx="11820937" cy="5293757"/>
          </a:xfrm>
          <a:prstGeom prst="rect">
            <a:avLst/>
          </a:prstGeom>
        </p:spPr>
        <p:txBody>
          <a:bodyPr wrap="square">
            <a:spAutoFit/>
          </a:bodyPr>
          <a:lstStyle/>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SSI/SSDI Outreach, Access, and Recovery (SOAR) aims to help states and communities increase access to SSI and SSDI benefits for individuals who are homeless or at risk of homelessness and diagnosed with a severe mental illness </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National program sponsored by SAMHSA with programs in all 50 states and Washington, DC </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Increases provider role and engagement </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Aims to serve those who are most vulnerable</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Focuses on obtaining benefits as an aid to recovery, not an end in itself  </a:t>
            </a:r>
          </a:p>
          <a:p>
            <a:pPr marL="457200" indent="-457200">
              <a:spcAft>
                <a:spcPts val="600"/>
              </a:spcAf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50700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r>
              <a:rPr lang="en-US" altLang="en-US" sz="4400" dirty="0">
                <a:solidFill>
                  <a:srgbClr val="000000"/>
                </a:solidFill>
                <a:latin typeface="Times New Roman" panose="02020603050405020304" pitchFamily="18" charset="0"/>
                <a:cs typeface="Times New Roman" panose="02020603050405020304" pitchFamily="18" charset="0"/>
              </a:rPr>
              <a:t>How Is This Model Different?</a:t>
            </a:r>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99390" y="1243285"/>
            <a:ext cx="11993216" cy="4909036"/>
          </a:xfrm>
          <a:prstGeom prst="rect">
            <a:avLst/>
          </a:prstGeom>
        </p:spPr>
        <p:txBody>
          <a:bodyPr wrap="square">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Case managers actively assist applicants and collate evidence, including obtaining medical records and producing a medical summary report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Focuses on the initial application – “Get it right the first time!” and avoids appeals whenever possible</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Only those who have been SOAR trained can submit applications under SOAR, thus ensuring high quality applications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Processes are in place to expedite SOAR cases at DDS</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Robust data is collected, and approval rates/processing times are closely monitored</a:t>
            </a:r>
          </a:p>
          <a:p>
            <a:pPr marL="457200" indent="-457200">
              <a:spcAft>
                <a:spcPts val="6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Has some funded positions who can take referrals to undertake SOAR cases </a:t>
            </a: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77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r>
              <a:rPr lang="en-US" altLang="en-US" sz="4400" dirty="0">
                <a:solidFill>
                  <a:srgbClr val="000000"/>
                </a:solidFill>
                <a:latin typeface="Times New Roman" panose="02020603050405020304" pitchFamily="18" charset="0"/>
                <a:cs typeface="Times New Roman" panose="02020603050405020304" pitchFamily="18" charset="0"/>
              </a:rPr>
              <a:t>SOAR Outcomes</a:t>
            </a:r>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443950" y="1231806"/>
            <a:ext cx="11575771" cy="4955203"/>
          </a:xfrm>
          <a:prstGeom prst="rect">
            <a:avLst/>
          </a:prstGeom>
        </p:spPr>
        <p:txBody>
          <a:bodyPr wrap="square">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Over 1,800 SOAR applications adjudicated with overall average approval rate of 83 percent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Average approval rate for initial SOAR claims is 86 percent in an average processing time of about 80 days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Maryland has the third highest approval rate in the country</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Many applicants have previously had claims denied prior to using the SOAR process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There have been 104 SOAR cases adjudicated in Baltimore County with an average approval rate of 80%</a:t>
            </a: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013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r>
              <a:rPr lang="en-US" sz="4400" dirty="0">
                <a:solidFill>
                  <a:schemeClr val="bg2">
                    <a:lumMod val="25000"/>
                  </a:schemeClr>
                </a:solidFill>
                <a:latin typeface="Times New Roman" panose="02020603050405020304" pitchFamily="18" charset="0"/>
                <a:cs typeface="Times New Roman" panose="02020603050405020304" pitchFamily="18" charset="0"/>
              </a:rPr>
              <a:t>Maryland’s Basic SOAR Eligibility Criteria </a:t>
            </a:r>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596348" y="1037785"/>
            <a:ext cx="11595650" cy="4924425"/>
          </a:xfrm>
          <a:prstGeom prst="rect">
            <a:avLst/>
          </a:prstGeom>
        </p:spPr>
        <p:txBody>
          <a:bodyPr wrap="square">
            <a:spAutoFit/>
          </a:bodyPr>
          <a:lstStyle/>
          <a:p>
            <a:pPr>
              <a:spcAft>
                <a:spcPts val="600"/>
              </a:spcAft>
            </a:pPr>
            <a:r>
              <a:rPr lang="en-US" sz="3200" dirty="0">
                <a:latin typeface="Times New Roman" panose="02020603050405020304" pitchFamily="18" charset="0"/>
                <a:cs typeface="Times New Roman" panose="02020603050405020304" pitchFamily="18" charset="0"/>
              </a:rPr>
              <a:t>Must be 18 or older</a:t>
            </a:r>
          </a:p>
          <a:p>
            <a:pPr>
              <a:spcAft>
                <a:spcPts val="600"/>
              </a:spcAft>
            </a:pPr>
            <a:r>
              <a:rPr lang="en-US" sz="3200" dirty="0">
                <a:latin typeface="Times New Roman" panose="02020603050405020304" pitchFamily="18" charset="0"/>
                <a:cs typeface="Times New Roman" panose="02020603050405020304" pitchFamily="18" charset="0"/>
              </a:rPr>
              <a:t>Must be homeless or at risk of homelessness</a:t>
            </a:r>
          </a:p>
          <a:p>
            <a:pPr>
              <a:spcAft>
                <a:spcPts val="600"/>
              </a:spcAft>
            </a:pPr>
            <a:r>
              <a:rPr lang="en-US" sz="3200" dirty="0">
                <a:latin typeface="Times New Roman" panose="02020603050405020304" pitchFamily="18" charset="0"/>
                <a:cs typeface="Times New Roman" panose="02020603050405020304" pitchFamily="18" charset="0"/>
              </a:rPr>
              <a:t>Must have a severe mental health issue</a:t>
            </a:r>
          </a:p>
          <a:p>
            <a:pPr>
              <a:spcAft>
                <a:spcPts val="600"/>
              </a:spcAft>
            </a:pPr>
            <a:r>
              <a:rPr lang="en-US" sz="3200" dirty="0">
                <a:latin typeface="Times New Roman" panose="02020603050405020304" pitchFamily="18" charset="0"/>
                <a:cs typeface="Times New Roman" panose="02020603050405020304" pitchFamily="18" charset="0"/>
              </a:rPr>
              <a:t>Must be unable to work because of mental health issues that impact functioning</a:t>
            </a:r>
          </a:p>
          <a:p>
            <a:pPr>
              <a:spcAft>
                <a:spcPts val="600"/>
              </a:spcAft>
            </a:pPr>
            <a:r>
              <a:rPr lang="en-US" sz="3200" dirty="0">
                <a:latin typeface="Times New Roman" panose="02020603050405020304" pitchFamily="18" charset="0"/>
                <a:cs typeface="Times New Roman" panose="02020603050405020304" pitchFamily="18" charset="0"/>
              </a:rPr>
              <a:t>Generally, cannot have an SSI/SSDI case already pending at the Hearing Level</a:t>
            </a:r>
          </a:p>
          <a:p>
            <a:pPr>
              <a:spcAft>
                <a:spcPts val="600"/>
              </a:spcAft>
            </a:pPr>
            <a:r>
              <a:rPr lang="en-US" sz="3200" dirty="0">
                <a:latin typeface="Times New Roman" panose="02020603050405020304" pitchFamily="18" charset="0"/>
                <a:cs typeface="Times New Roman" panose="02020603050405020304" pitchFamily="18" charset="0"/>
              </a:rPr>
              <a:t>Applicant must consent to work with a SOAR-trained provider</a:t>
            </a: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24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r>
              <a:rPr lang="en-US" sz="4400" dirty="0">
                <a:solidFill>
                  <a:schemeClr val="bg2">
                    <a:lumMod val="25000"/>
                  </a:schemeClr>
                </a:solidFill>
                <a:latin typeface="Times New Roman" panose="02020603050405020304" pitchFamily="18" charset="0"/>
                <a:cs typeface="Times New Roman" panose="02020603050405020304" pitchFamily="18" charset="0"/>
              </a:rPr>
              <a:t>SOAR does not: </a:t>
            </a:r>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371061" y="1553711"/>
            <a:ext cx="11820937" cy="4278094"/>
          </a:xfrm>
          <a:prstGeom prst="rect">
            <a:avLst/>
          </a:prstGeom>
        </p:spPr>
        <p:txBody>
          <a:bodyPr wrap="square">
            <a:spAutoFit/>
          </a:bodyPr>
          <a:lstStyle/>
          <a:p>
            <a:pPr>
              <a:spcAft>
                <a:spcPts val="600"/>
              </a:spcAft>
            </a:pPr>
            <a:r>
              <a:rPr lang="en-US" sz="3200" dirty="0">
                <a:latin typeface="Times New Roman" panose="02020603050405020304" pitchFamily="18" charset="0"/>
                <a:cs typeface="Times New Roman" panose="02020603050405020304" pitchFamily="18" charset="0"/>
              </a:rPr>
              <a:t>Process applications for everyone who is homeless or at risk of homelessness</a:t>
            </a:r>
          </a:p>
          <a:p>
            <a:pPr>
              <a:spcAft>
                <a:spcPts val="600"/>
              </a:spcAft>
            </a:pPr>
            <a:r>
              <a:rPr lang="en-US" sz="3200" dirty="0">
                <a:latin typeface="Times New Roman" panose="02020603050405020304" pitchFamily="18" charset="0"/>
                <a:cs typeface="Times New Roman" panose="02020603050405020304" pitchFamily="18" charset="0"/>
              </a:rPr>
              <a:t>Process applications for everyone who has a diagnosis of a mental illness</a:t>
            </a:r>
          </a:p>
          <a:p>
            <a:pPr>
              <a:spcAft>
                <a:spcPts val="600"/>
              </a:spcAft>
            </a:pPr>
            <a:r>
              <a:rPr lang="en-US" sz="3200" dirty="0">
                <a:latin typeface="Times New Roman" panose="02020603050405020304" pitchFamily="18" charset="0"/>
                <a:cs typeface="Times New Roman" panose="02020603050405020304" pitchFamily="18" charset="0"/>
              </a:rPr>
              <a:t>Make those who do not meet the disability criteria eligible for disability</a:t>
            </a:r>
          </a:p>
          <a:p>
            <a:pPr>
              <a:spcAft>
                <a:spcPts val="600"/>
              </a:spcAft>
            </a:pPr>
            <a:r>
              <a:rPr lang="en-US" sz="3200" dirty="0">
                <a:latin typeface="Times New Roman" panose="02020603050405020304" pitchFamily="18" charset="0"/>
                <a:cs typeface="Times New Roman" panose="02020603050405020304" pitchFamily="18" charset="0"/>
              </a:rPr>
              <a:t>Use a different disability criteria than is applied to regular applications</a:t>
            </a: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6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r>
              <a:rPr lang="en-US" altLang="en-US" sz="4400" dirty="0">
                <a:solidFill>
                  <a:srgbClr val="000000"/>
                </a:solidFill>
                <a:latin typeface="Times New Roman" panose="02020603050405020304" pitchFamily="18" charset="0"/>
                <a:cs typeface="Times New Roman" panose="02020603050405020304" pitchFamily="18" charset="0"/>
              </a:rPr>
              <a:t>SOAR in Baltimore County</a:t>
            </a:r>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443950" y="1235720"/>
            <a:ext cx="11575771" cy="4524315"/>
          </a:xfrm>
          <a:prstGeom prst="rect">
            <a:avLst/>
          </a:prstGeom>
        </p:spPr>
        <p:txBody>
          <a:bodyPr wrap="square">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Melissa Wright  Powell serves as the Baltimore County SOAR local lead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SOAR local lead coordinates the work group, liaises with DDS, and helps trouble shoot issues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Amanda Harkins is a full time SOAR specialist and undertakes SOAR cases for eligible Baltimore County applicants</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SOAR trained case managers participate in the work group and are strongly encouraged to undertake SOAR cases for eligible individuals that they are serving </a:t>
            </a:r>
          </a:p>
        </p:txBody>
      </p:sp>
    </p:spTree>
    <p:extLst>
      <p:ext uri="{BB962C8B-B14F-4D97-AF65-F5344CB8AC3E}">
        <p14:creationId xmlns:p14="http://schemas.microsoft.com/office/powerpoint/2010/main" val="4160137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xmlns="" id="{4B3C49FA-2078-4FE6-B5B6-9EABB25028D5}"/>
              </a:ext>
            </a:extLst>
          </p:cNvPr>
          <p:cNvSpPr txBox="1">
            <a:spLocks noChangeArrowheads="1"/>
          </p:cNvSpPr>
          <p:nvPr/>
        </p:nvSpPr>
        <p:spPr bwMode="auto">
          <a:xfrm>
            <a:off x="152400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sz="2400">
              <a:latin typeface="Times New Roman" panose="02020603050405020304" pitchFamily="18" charset="0"/>
            </a:endParaRPr>
          </a:p>
        </p:txBody>
      </p:sp>
      <p:sp>
        <p:nvSpPr>
          <p:cNvPr id="3075" name="Rectangle 3">
            <a:extLst>
              <a:ext uri="{FF2B5EF4-FFF2-40B4-BE49-F238E27FC236}">
                <a16:creationId xmlns:a16="http://schemas.microsoft.com/office/drawing/2014/main" xmlns="" id="{F8140855-2957-49BF-89B6-0D6B06D8CD62}"/>
              </a:ext>
            </a:extLst>
          </p:cNvPr>
          <p:cNvSpPr>
            <a:spLocks noChangeArrowheads="1"/>
          </p:cNvSpPr>
          <p:nvPr/>
        </p:nvSpPr>
        <p:spPr bwMode="auto">
          <a:xfrm>
            <a:off x="-1" y="0"/>
            <a:ext cx="12191999" cy="9144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algn="ctr" eaLnBrk="1" hangingPunct="1"/>
            <a:r>
              <a:rPr lang="en-US" sz="4400" dirty="0">
                <a:solidFill>
                  <a:schemeClr val="bg2">
                    <a:lumMod val="25000"/>
                  </a:schemeClr>
                </a:solidFill>
                <a:latin typeface="Times New Roman" panose="02020603050405020304" pitchFamily="18" charset="0"/>
                <a:cs typeface="Times New Roman" panose="02020603050405020304" pitchFamily="18" charset="0"/>
              </a:rPr>
              <a:t>Contact Information</a:t>
            </a:r>
            <a:endParaRPr lang="en-US" altLang="en-US" sz="4400" dirty="0">
              <a:latin typeface="Times New Roman" panose="02020603050405020304" pitchFamily="18" charset="0"/>
              <a:cs typeface="Times New Roman" panose="02020603050405020304" pitchFamily="18" charset="0"/>
            </a:endParaRPr>
          </a:p>
        </p:txBody>
      </p:sp>
      <p:sp>
        <p:nvSpPr>
          <p:cNvPr id="3076" name="Rectangle 4">
            <a:extLst>
              <a:ext uri="{FF2B5EF4-FFF2-40B4-BE49-F238E27FC236}">
                <a16:creationId xmlns:a16="http://schemas.microsoft.com/office/drawing/2014/main" xmlns="" id="{0A5898FF-44F0-49D3-BD83-D4F03A95719E}"/>
              </a:ext>
            </a:extLst>
          </p:cNvPr>
          <p:cNvSpPr>
            <a:spLocks noChangeArrowheads="1"/>
          </p:cNvSpPr>
          <p:nvPr/>
        </p:nvSpPr>
        <p:spPr bwMode="auto">
          <a:xfrm>
            <a:off x="0" y="6019800"/>
            <a:ext cx="12192000" cy="838200"/>
          </a:xfrm>
          <a:prstGeom prst="rect">
            <a:avLst/>
          </a:prstGeom>
          <a:gradFill rotWithShape="0">
            <a:gsLst>
              <a:gs pos="0">
                <a:srgbClr val="0099FF"/>
              </a:gs>
              <a:gs pos="100000">
                <a:srgbClr val="FF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200">
                <a:solidFill>
                  <a:schemeClr val="tx1"/>
                </a:solidFill>
                <a:latin typeface="Century Gothic" panose="020B0502020202020204" pitchFamily="34" charset="0"/>
              </a:defRPr>
            </a:lvl1pPr>
            <a:lvl2pPr marL="742950" indent="-285750" eaLnBrk="0" hangingPunct="0">
              <a:defRPr sz="2200">
                <a:solidFill>
                  <a:schemeClr val="tx1"/>
                </a:solidFill>
                <a:latin typeface="Century Gothic" panose="020B0502020202020204" pitchFamily="34" charset="0"/>
              </a:defRPr>
            </a:lvl2pPr>
            <a:lvl3pPr marL="1143000" indent="-228600" eaLnBrk="0" hangingPunct="0">
              <a:defRPr sz="2200">
                <a:solidFill>
                  <a:schemeClr val="tx1"/>
                </a:solidFill>
                <a:latin typeface="Century Gothic" panose="020B0502020202020204" pitchFamily="34" charset="0"/>
              </a:defRPr>
            </a:lvl3pPr>
            <a:lvl4pPr marL="1600200" indent="-228600" eaLnBrk="0" hangingPunct="0">
              <a:defRPr sz="2200">
                <a:solidFill>
                  <a:schemeClr val="tx1"/>
                </a:solidFill>
                <a:latin typeface="Century Gothic" panose="020B0502020202020204" pitchFamily="34" charset="0"/>
              </a:defRPr>
            </a:lvl4pPr>
            <a:lvl5pPr marL="2057400" indent="-228600" eaLnBrk="0" hangingPunct="0">
              <a:defRPr sz="2200">
                <a:solidFill>
                  <a:schemeClr val="tx1"/>
                </a:solidFill>
                <a:latin typeface="Century Gothic" panose="020B0502020202020204" pitchFamily="34" charset="0"/>
              </a:defRPr>
            </a:lvl5pPr>
            <a:lvl6pPr marL="2514600" indent="-228600" eaLnBrk="0" fontAlgn="base" hangingPunct="0">
              <a:spcBef>
                <a:spcPct val="50000"/>
              </a:spcBef>
              <a:spcAft>
                <a:spcPct val="0"/>
              </a:spcAft>
              <a:defRPr sz="2200">
                <a:solidFill>
                  <a:schemeClr val="tx1"/>
                </a:solidFill>
                <a:latin typeface="Century Gothic" panose="020B0502020202020204" pitchFamily="34" charset="0"/>
              </a:defRPr>
            </a:lvl6pPr>
            <a:lvl7pPr marL="2971800" indent="-228600" eaLnBrk="0" fontAlgn="base" hangingPunct="0">
              <a:spcBef>
                <a:spcPct val="50000"/>
              </a:spcBef>
              <a:spcAft>
                <a:spcPct val="0"/>
              </a:spcAft>
              <a:defRPr sz="2200">
                <a:solidFill>
                  <a:schemeClr val="tx1"/>
                </a:solidFill>
                <a:latin typeface="Century Gothic" panose="020B0502020202020204" pitchFamily="34" charset="0"/>
              </a:defRPr>
            </a:lvl7pPr>
            <a:lvl8pPr marL="3429000" indent="-228600" eaLnBrk="0" fontAlgn="base" hangingPunct="0">
              <a:spcBef>
                <a:spcPct val="50000"/>
              </a:spcBef>
              <a:spcAft>
                <a:spcPct val="0"/>
              </a:spcAft>
              <a:defRPr sz="2200">
                <a:solidFill>
                  <a:schemeClr val="tx1"/>
                </a:solidFill>
                <a:latin typeface="Century Gothic" panose="020B0502020202020204" pitchFamily="34" charset="0"/>
              </a:defRPr>
            </a:lvl8pPr>
            <a:lvl9pPr marL="3886200" indent="-228600" eaLnBrk="0" fontAlgn="base" hangingPunct="0">
              <a:spcBef>
                <a:spcPct val="50000"/>
              </a:spcBef>
              <a:spcAft>
                <a:spcPct val="0"/>
              </a:spcAft>
              <a:defRPr sz="2200">
                <a:solidFill>
                  <a:schemeClr val="tx1"/>
                </a:solidFill>
                <a:latin typeface="Century Gothic" panose="020B0502020202020204" pitchFamily="34" charset="0"/>
              </a:defRPr>
            </a:lvl9pPr>
          </a:lstStyle>
          <a:p>
            <a:pPr eaLnBrk="1" hangingPunct="1"/>
            <a:endParaRPr lang="en-US" altLang="en-US"/>
          </a:p>
        </p:txBody>
      </p:sp>
      <p:pic>
        <p:nvPicPr>
          <p:cNvPr id="5" name="Picture 4">
            <a:extLst>
              <a:ext uri="{FF2B5EF4-FFF2-40B4-BE49-F238E27FC236}">
                <a16:creationId xmlns:a16="http://schemas.microsoft.com/office/drawing/2014/main" xmlns="" id="{A1B6C64A-26A3-4360-BA8A-83F1A6751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05046" y="6051305"/>
            <a:ext cx="2714675" cy="806696"/>
          </a:xfrm>
          <a:prstGeom prst="rect">
            <a:avLst/>
          </a:prstGeom>
        </p:spPr>
      </p:pic>
      <p:sp>
        <p:nvSpPr>
          <p:cNvPr id="6" name="Rectangle 5">
            <a:extLst>
              <a:ext uri="{FF2B5EF4-FFF2-40B4-BE49-F238E27FC236}">
                <a16:creationId xmlns:a16="http://schemas.microsoft.com/office/drawing/2014/main" xmlns="" id="{2C2B3346-5208-4E6C-BF3E-DFD9EE37667D}"/>
              </a:ext>
            </a:extLst>
          </p:cNvPr>
          <p:cNvSpPr/>
          <p:nvPr/>
        </p:nvSpPr>
        <p:spPr>
          <a:xfrm>
            <a:off x="5499652" y="3148809"/>
            <a:ext cx="6162261" cy="5324535"/>
          </a:xfrm>
          <a:prstGeom prst="rect">
            <a:avLst/>
          </a:prstGeom>
        </p:spPr>
        <p:txBody>
          <a:bodyPr wrap="square">
            <a:spAutoFit/>
          </a:bodyPr>
          <a:lstStyle/>
          <a:p>
            <a:pPr algn="ctr"/>
            <a:endParaRPr lang="en-US" sz="2800" dirty="0">
              <a:latin typeface="Times New Roman" panose="02020603050405020304" pitchFamily="18" charset="0"/>
              <a:cs typeface="Times New Roman" panose="02020603050405020304" pitchFamily="18" charset="0"/>
            </a:endParaRPr>
          </a:p>
          <a:p>
            <a:pPr algn="ctr"/>
            <a:r>
              <a:rPr lang="en-US" sz="2400" b="1" dirty="0">
                <a:latin typeface="Times New Roman" panose="02020603050405020304" pitchFamily="18" charset="0"/>
                <a:cs typeface="Times New Roman" panose="02020603050405020304" pitchFamily="18" charset="0"/>
              </a:rPr>
              <a:t>Caroline Bolas</a:t>
            </a:r>
          </a:p>
          <a:p>
            <a:pPr algn="ctr"/>
            <a:r>
              <a:rPr lang="en-US" sz="2400" dirty="0">
                <a:latin typeface="Times New Roman" panose="02020603050405020304" pitchFamily="18" charset="0"/>
                <a:cs typeface="Times New Roman" panose="02020603050405020304" pitchFamily="18" charset="0"/>
              </a:rPr>
              <a:t>Consultant/Director: SOAR Initiative</a:t>
            </a:r>
          </a:p>
          <a:p>
            <a:pPr algn="ctr"/>
            <a:r>
              <a:rPr lang="en-US" sz="2400" dirty="0">
                <a:latin typeface="Times New Roman" panose="02020603050405020304" pitchFamily="18" charset="0"/>
                <a:cs typeface="Times New Roman" panose="02020603050405020304" pitchFamily="18" charset="0"/>
              </a:rPr>
              <a:t>Initiative of Maryland Behavioral Health Administration</a:t>
            </a:r>
          </a:p>
          <a:p>
            <a:pPr algn="ctr"/>
            <a:r>
              <a:rPr lang="en-US" sz="2400" dirty="0">
                <a:latin typeface="Times New Roman" panose="02020603050405020304" pitchFamily="18" charset="0"/>
                <a:cs typeface="Times New Roman" panose="02020603050405020304" pitchFamily="18" charset="0"/>
              </a:rPr>
              <a:t>(240) 314 0331</a:t>
            </a:r>
          </a:p>
          <a:p>
            <a:pPr algn="ctr"/>
            <a:r>
              <a:rPr lang="en-US" sz="2400" dirty="0">
                <a:latin typeface="Times New Roman" panose="02020603050405020304" pitchFamily="18" charset="0"/>
                <a:cs typeface="Times New Roman" panose="02020603050405020304" pitchFamily="18" charset="0"/>
              </a:rPr>
              <a:t>Caroline.bolas@maryland.gov </a:t>
            </a:r>
          </a:p>
          <a:p>
            <a:pPr algn="ctr"/>
            <a:endParaRPr lang="en-US" sz="2800"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xmlns="" id="{E0E5EEDD-8E0A-42E5-B642-6765DA03C3D5}"/>
              </a:ext>
            </a:extLst>
          </p:cNvPr>
          <p:cNvSpPr/>
          <p:nvPr/>
        </p:nvSpPr>
        <p:spPr>
          <a:xfrm>
            <a:off x="2955233" y="924894"/>
            <a:ext cx="6281530" cy="3108543"/>
          </a:xfrm>
          <a:prstGeom prst="rect">
            <a:avLst/>
          </a:prstGeom>
        </p:spPr>
        <p:txBody>
          <a:bodyPr wrap="square">
            <a:spAutoFit/>
          </a:bodyPr>
          <a:lstStyle/>
          <a:p>
            <a:pPr algn="ctr"/>
            <a:r>
              <a:rPr lang="en-US" sz="2400" b="1" dirty="0">
                <a:latin typeface="Times New Roman" panose="02020603050405020304" pitchFamily="18" charset="0"/>
                <a:cs typeface="Times New Roman" panose="02020603050405020304" pitchFamily="18" charset="0"/>
              </a:rPr>
              <a:t>Melissa. Y. Wright  Powell, M.S.W., LCSW-C</a:t>
            </a:r>
          </a:p>
          <a:p>
            <a:pPr algn="ctr"/>
            <a:r>
              <a:rPr lang="en-US" sz="2400" dirty="0">
                <a:latin typeface="Times New Roman" panose="02020603050405020304" pitchFamily="18" charset="0"/>
                <a:cs typeface="Times New Roman" panose="02020603050405020304" pitchFamily="18" charset="0"/>
              </a:rPr>
              <a:t>Social Worker II</a:t>
            </a:r>
          </a:p>
          <a:p>
            <a:pPr algn="ctr"/>
            <a:r>
              <a:rPr lang="en-US" sz="2400" dirty="0">
                <a:latin typeface="Times New Roman" panose="02020603050405020304" pitchFamily="18" charset="0"/>
                <a:cs typeface="Times New Roman" panose="02020603050405020304" pitchFamily="18" charset="0"/>
              </a:rPr>
              <a:t>Local Behavioral Health Authority (LBHA)</a:t>
            </a:r>
          </a:p>
          <a:p>
            <a:pPr algn="ctr"/>
            <a:r>
              <a:rPr lang="en-US" sz="2400" dirty="0">
                <a:latin typeface="Times New Roman" panose="02020603050405020304" pitchFamily="18" charset="0"/>
                <a:cs typeface="Times New Roman" panose="02020603050405020304" pitchFamily="18" charset="0"/>
              </a:rPr>
              <a:t>Baltimore County Health Department</a:t>
            </a:r>
          </a:p>
          <a:p>
            <a:pPr algn="ctr"/>
            <a:r>
              <a:rPr lang="en-US" sz="2400" dirty="0">
                <a:latin typeface="Times New Roman" panose="02020603050405020304" pitchFamily="18" charset="0"/>
                <a:cs typeface="Times New Roman" panose="02020603050405020304" pitchFamily="18" charset="0"/>
              </a:rPr>
              <a:t>Bureau of Behavioral Health</a:t>
            </a:r>
          </a:p>
          <a:p>
            <a:pPr algn="ctr"/>
            <a:r>
              <a:rPr lang="en-US" sz="2400" dirty="0">
                <a:latin typeface="Times New Roman" panose="02020603050405020304" pitchFamily="18" charset="0"/>
                <a:cs typeface="Times New Roman" panose="02020603050405020304" pitchFamily="18" charset="0"/>
              </a:rPr>
              <a:t>(410) 887-3828</a:t>
            </a:r>
          </a:p>
          <a:p>
            <a:pPr algn="ctr"/>
            <a:r>
              <a:rPr lang="en-US" sz="2400" dirty="0">
                <a:latin typeface="Times New Roman" panose="02020603050405020304" pitchFamily="18" charset="0"/>
                <a:cs typeface="Times New Roman" panose="02020603050405020304" pitchFamily="18" charset="0"/>
              </a:rPr>
              <a:t>mypowell@baltimorecountymd.gov</a:t>
            </a:r>
          </a:p>
          <a:p>
            <a:pPr algn="ctr" eaLnBrk="0" hangingPunct="0"/>
            <a:endParaRPr lang="en-US" sz="2800" b="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7465D546-4B09-416E-92F3-F318E851386B}"/>
              </a:ext>
            </a:extLst>
          </p:cNvPr>
          <p:cNvSpPr/>
          <p:nvPr/>
        </p:nvSpPr>
        <p:spPr>
          <a:xfrm>
            <a:off x="-92767" y="3614809"/>
            <a:ext cx="6096000" cy="1938992"/>
          </a:xfrm>
          <a:prstGeom prst="rect">
            <a:avLst/>
          </a:prstGeom>
        </p:spPr>
        <p:txBody>
          <a:bodyPr>
            <a:spAutoFit/>
          </a:bodyPr>
          <a:lstStyle/>
          <a:p>
            <a:pPr algn="ctr"/>
            <a:r>
              <a:rPr lang="en-US" sz="2400" b="1" dirty="0">
                <a:latin typeface="Times New Roman" panose="02020603050405020304" pitchFamily="18" charset="0"/>
                <a:cs typeface="Times New Roman" panose="02020603050405020304" pitchFamily="18" charset="0"/>
              </a:rPr>
              <a:t>Amanda Harkins</a:t>
            </a:r>
          </a:p>
          <a:p>
            <a:pPr algn="ctr"/>
            <a:r>
              <a:rPr lang="en-US" sz="2400" dirty="0">
                <a:latin typeface="Times New Roman" panose="02020603050405020304" pitchFamily="18" charset="0"/>
                <a:cs typeface="Times New Roman" panose="02020603050405020304" pitchFamily="18" charset="0"/>
              </a:rPr>
              <a:t>Prologue Homeless Outreach Program</a:t>
            </a:r>
          </a:p>
          <a:p>
            <a:pPr algn="ctr"/>
            <a:r>
              <a:rPr lang="en-US" sz="2400" dirty="0">
                <a:latin typeface="Times New Roman" panose="02020603050405020304" pitchFamily="18" charset="0"/>
                <a:cs typeface="Times New Roman" panose="02020603050405020304" pitchFamily="18" charset="0"/>
              </a:rPr>
              <a:t>SOAR Disability Case Manager</a:t>
            </a:r>
          </a:p>
          <a:p>
            <a:pPr algn="ctr"/>
            <a:r>
              <a:rPr lang="en-US" sz="2400" dirty="0">
                <a:latin typeface="Times New Roman" panose="02020603050405020304" pitchFamily="18" charset="0"/>
                <a:cs typeface="Times New Roman" panose="02020603050405020304" pitchFamily="18" charset="0"/>
              </a:rPr>
              <a:t>(410) 653 6190</a:t>
            </a:r>
          </a:p>
          <a:p>
            <a:pPr algn="ctr"/>
            <a:r>
              <a:rPr lang="en-US" sz="2400" dirty="0">
                <a:latin typeface="Times New Roman" panose="02020603050405020304" pitchFamily="18" charset="0"/>
                <a:cs typeface="Times New Roman" panose="02020603050405020304" pitchFamily="18" charset="0"/>
              </a:rPr>
              <a:t>amandaharkins@prologueinc.org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488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3121</TotalTime>
  <Words>468</Words>
  <Application>Microsoft Office PowerPoint</Application>
  <PresentationFormat>Widescreen</PresentationFormat>
  <Paragraphs>75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Caroline3470</dc:creator>
  <cp:lastModifiedBy>Melissa Powell</cp:lastModifiedBy>
  <cp:revision>40</cp:revision>
  <cp:lastPrinted>2020-03-11T18:54:12Z</cp:lastPrinted>
  <dcterms:created xsi:type="dcterms:W3CDTF">2019-07-03T16:40:07Z</dcterms:created>
  <dcterms:modified xsi:type="dcterms:W3CDTF">2020-03-13T15:21:40Z</dcterms:modified>
</cp:coreProperties>
</file>